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2" r:id="rId7"/>
    <p:sldId id="260" r:id="rId8"/>
    <p:sldId id="265" r:id="rId9"/>
    <p:sldId id="261" r:id="rId10"/>
    <p:sldId id="263" r:id="rId11"/>
    <p:sldId id="264" r:id="rId12"/>
    <p:sldId id="282" r:id="rId13"/>
    <p:sldId id="283" r:id="rId14"/>
  </p:sldIdLst>
  <p:sldSz cx="9144000" cy="5143500" type="screen16x9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1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 dirty="0">
              <a:latin typeface="Arial"/>
            </a:endParaRPr>
          </a:p>
        </p:txBody>
      </p:sp>
      <p:pic>
        <p:nvPicPr>
          <p:cNvPr id="4" name="Picture 3" descr="GEA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D91B8-CFF6-4E72-8417-6E8F4862D1D6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21.8.2020.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9B9A6-05AA-4917-A1A9-461B2B9A2271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  <p:pic>
        <p:nvPicPr>
          <p:cNvPr id="8" name="Picture 7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 dirty="0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 dirty="0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000" b="0" strike="noStrike" spc="-1" dirty="0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sr-Latn-RS" sz="2000" b="0" strike="noStrike" spc="-1" dirty="0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DEFC52-A4A9-470B-B188-3FB030B00B4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21.8.2020.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FC58DA-A40A-4E9F-A449-397FF9C5F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pic>
        <p:nvPicPr>
          <p:cNvPr id="8" name="Picture 7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r-Latn-RS" sz="3200" b="0" strike="noStrike" spc="-1" dirty="0">
                <a:solidFill>
                  <a:srgbClr val="000000"/>
                </a:solidFill>
                <a:latin typeface="+mj-lt"/>
              </a:rPr>
              <a:t>Hrvatska i njezino okružje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1371600" y="2914560"/>
            <a:ext cx="6400440" cy="131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303ECF-7690-49E6-9F18-0D74583F4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04" y="0"/>
            <a:ext cx="7871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29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F918D-B8E8-4602-9532-83B050B0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255108"/>
            <a:ext cx="8229240" cy="387798"/>
          </a:xfrm>
        </p:spPr>
        <p:txBody>
          <a:bodyPr/>
          <a:lstStyle/>
          <a:p>
            <a:r>
              <a:rPr lang="hr-HR" sz="2800" dirty="0"/>
              <a:t>Ponavljanje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EDD346-18BA-4DEC-A4A5-3FF6170D042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1782" y="1340030"/>
            <a:ext cx="8229240" cy="332399"/>
          </a:xfrm>
        </p:spPr>
        <p:txBody>
          <a:bodyPr/>
          <a:lstStyle/>
          <a:p>
            <a:r>
              <a:rPr lang="hr-HR" sz="24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xmlns="" val="37492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A3B15-B44A-42C3-A44C-72321FEF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27417"/>
            <a:ext cx="8229240" cy="498598"/>
          </a:xfrm>
        </p:spPr>
        <p:txBody>
          <a:bodyPr/>
          <a:lstStyle/>
          <a:p>
            <a:r>
              <a:rPr lang="hr-HR" sz="3600" dirty="0"/>
              <a:t>Izradila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854D62-E003-4689-AFCC-6602A5B73E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9436" y="1353884"/>
            <a:ext cx="8229240" cy="3323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xmlns="" val="332207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73182" y="64898"/>
            <a:ext cx="8229240" cy="712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sr-Latn-RS" sz="3200" b="0" strike="noStrike" spc="-1" dirty="0">
                <a:solidFill>
                  <a:srgbClr val="000000"/>
                </a:solidFill>
                <a:latin typeface="+mj-lt"/>
              </a:rPr>
              <a:t>Nakon današnjeg sata moći ćeš....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380" y="1605044"/>
            <a:ext cx="8229240" cy="303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objasniti stvaranje suvremene hrvatske države te utjecaje susjednih prostora na oblikovanje identiteta</a:t>
            </a:r>
            <a:endParaRPr lang="sr-Latn-R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369196-C265-4837-82DB-255AACDC7F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18" y="166687"/>
            <a:ext cx="4814454" cy="481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EEE0AF-03AA-473D-95C0-C11166CDACC6}"/>
              </a:ext>
            </a:extLst>
          </p:cNvPr>
          <p:cNvSpPr txBox="1"/>
          <p:nvPr/>
        </p:nvSpPr>
        <p:spPr>
          <a:xfrm>
            <a:off x="5285509" y="942109"/>
            <a:ext cx="25700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Odredite geografski položaj Hrvatske.</a:t>
            </a:r>
          </a:p>
          <a:p>
            <a:r>
              <a:rPr lang="hr-HR" sz="2000" i="1" dirty="0"/>
              <a:t>Koji su simboli Hrvatske?</a:t>
            </a:r>
          </a:p>
          <a:p>
            <a:r>
              <a:rPr lang="hr-HR" sz="2000" i="1" dirty="0"/>
              <a:t>Navedite prirodno-geografske cjeline Hrvatske i njihova obilježja.</a:t>
            </a:r>
          </a:p>
          <a:p>
            <a:r>
              <a:rPr lang="hr-HR" sz="2000" i="1" dirty="0"/>
              <a:t>Što je identitet?</a:t>
            </a:r>
          </a:p>
          <a:p>
            <a:r>
              <a:rPr lang="hr-HR" sz="2000" i="1" dirty="0"/>
              <a:t>Kako biste opisali svoj identitet?</a:t>
            </a:r>
          </a:p>
        </p:txBody>
      </p:sp>
    </p:spTree>
    <p:extLst>
      <p:ext uri="{BB962C8B-B14F-4D97-AF65-F5344CB8AC3E}">
        <p14:creationId xmlns:p14="http://schemas.microsoft.com/office/powerpoint/2010/main" xmlns="" val="101155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D4EAD-D94D-445F-BCA5-1A4720CC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" y="178926"/>
            <a:ext cx="8229240" cy="498598"/>
          </a:xfrm>
        </p:spPr>
        <p:txBody>
          <a:bodyPr/>
          <a:lstStyle/>
          <a:p>
            <a:r>
              <a:rPr lang="hr-HR" sz="3600" dirty="0"/>
              <a:t>Povijesni utjecaji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AFD6F5-C3AF-4313-995B-4AF160B56E1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20435" y="1132876"/>
            <a:ext cx="8229240" cy="2766911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sz="2400" dirty="0"/>
              <a:t>kulturno-civilizacijski krugovi: </a:t>
            </a:r>
            <a:r>
              <a:rPr lang="hr-HR" sz="2400" b="1" dirty="0"/>
              <a:t>sredozemni, srednjoeuropski i jugoistočnoeuropski</a:t>
            </a:r>
          </a:p>
          <a:p>
            <a:endParaRPr lang="hr-HR" dirty="0"/>
          </a:p>
          <a:p>
            <a:r>
              <a:rPr lang="hr-HR" sz="2000" i="1" dirty="0"/>
              <a:t>U kojem je razdoblju postojalo samostalno hrvatsko kraljevstvo pod vlašću narodnih vladara? Istražite u kojim je državnim zajednicama Hrvatska bila nakon toga.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CB8A09-FFDD-40E2-8409-3F166527A3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888" y="428225"/>
            <a:ext cx="4719436" cy="36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2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20EDFE-936C-4A81-9B7A-020072CF3C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273" y="146921"/>
            <a:ext cx="6719454" cy="48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44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B79AA3-1FDC-422A-B3B5-A3A3A6CB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44290"/>
            <a:ext cx="8229240" cy="498598"/>
          </a:xfrm>
        </p:spPr>
        <p:txBody>
          <a:bodyPr/>
          <a:lstStyle/>
          <a:p>
            <a:r>
              <a:rPr lang="hr-HR" sz="3600" dirty="0"/>
              <a:t>Samostalnost i međunarodno priznanje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8CA02F-88CE-494C-AAE8-0C2318DEFEE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7091" y="1258854"/>
            <a:ext cx="8229240" cy="2822311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sz="2400" dirty="0"/>
              <a:t>samostalna i neovisna država utemeljena </a:t>
            </a:r>
            <a:r>
              <a:rPr lang="hr-HR" sz="2400" b="1" dirty="0"/>
              <a:t>25. lipnja 1991.</a:t>
            </a:r>
            <a:r>
              <a:rPr lang="hr-HR" sz="2400" dirty="0"/>
              <a:t> kada je Hrvatski sabor donio odluku o uspostavi suverene i samostalne Republike Hrvatske</a:t>
            </a:r>
          </a:p>
          <a:p>
            <a:r>
              <a:rPr lang="hr-HR" sz="2400" dirty="0"/>
              <a:t> </a:t>
            </a:r>
            <a:r>
              <a:rPr lang="hr-HR" sz="2400" b="1" dirty="0"/>
              <a:t>22. svibnja 1992</a:t>
            </a:r>
            <a:r>
              <a:rPr lang="hr-HR" sz="2400" dirty="0"/>
              <a:t>. godine Hrvatska primljena u Ujedinjenje narode (UN) </a:t>
            </a:r>
          </a:p>
          <a:p>
            <a:r>
              <a:rPr lang="hr-HR" sz="2400" b="1" dirty="0"/>
              <a:t>1. srpnja 2013</a:t>
            </a:r>
            <a:r>
              <a:rPr lang="hr-HR" sz="2400" dirty="0"/>
              <a:t>. godine.- članica EU-a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5611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5F29-27A7-4BCA-8821-E66D31A5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182844"/>
            <a:ext cx="8229240" cy="498598"/>
          </a:xfrm>
        </p:spPr>
        <p:txBody>
          <a:bodyPr/>
          <a:lstStyle/>
          <a:p>
            <a:r>
              <a:rPr lang="hr-HR" sz="3600" dirty="0"/>
              <a:t>Rad u skupinama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52FC61-A2F2-453C-8CB3-1DC28FD0BB5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87928" y="1805817"/>
            <a:ext cx="8229240" cy="2046714"/>
          </a:xfrm>
        </p:spPr>
        <p:txBody>
          <a:bodyPr/>
          <a:lstStyle/>
          <a:p>
            <a:r>
              <a:rPr lang="hr-HR" sz="2400" dirty="0"/>
              <a:t>Učenike se dijeli u tri skupine. Zadatci: istražiti kulturno-civilizacijske krugove i izraditi postere.</a:t>
            </a:r>
          </a:p>
          <a:p>
            <a:pPr marL="0" indent="0">
              <a:buNone/>
            </a:pPr>
            <a:r>
              <a:rPr lang="hr-HR" sz="2400" dirty="0"/>
              <a:t>1. skupina – srednjoeuropski kulturno-civilizacijski krug</a:t>
            </a:r>
          </a:p>
          <a:p>
            <a:pPr marL="0" indent="0">
              <a:buNone/>
            </a:pPr>
            <a:r>
              <a:rPr lang="hr-HR" sz="2400" dirty="0"/>
              <a:t>2.skupina – sredozemni kulturno-civilizacijski krug</a:t>
            </a:r>
          </a:p>
          <a:p>
            <a:pPr marL="0" indent="0">
              <a:buNone/>
            </a:pPr>
            <a:r>
              <a:rPr lang="hr-HR" sz="2400" dirty="0"/>
              <a:t>3.skupina-jugoistočnoeuropski kulturno-civilizacijski krug </a:t>
            </a:r>
          </a:p>
        </p:txBody>
      </p:sp>
    </p:spTree>
    <p:extLst>
      <p:ext uri="{BB962C8B-B14F-4D97-AF65-F5344CB8AC3E}">
        <p14:creationId xmlns:p14="http://schemas.microsoft.com/office/powerpoint/2010/main" xmlns="" val="261888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25E611-852C-45FD-A0CE-E8F7A8C8B8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217" y="549540"/>
            <a:ext cx="1819275" cy="3781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CB7DC8-FF09-4545-918D-F4EC2FA9B9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5218" y="1257126"/>
            <a:ext cx="6579610" cy="24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09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02B7FC-DC4F-4921-B5F2-F66A84BDFF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12" y="61912"/>
            <a:ext cx="78771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06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181</Words>
  <Application>Microsoft Office PowerPoint</Application>
  <PresentationFormat>On-screen Show (16:9)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Slide 1</vt:lpstr>
      <vt:lpstr>Slide 2</vt:lpstr>
      <vt:lpstr>Slide 3</vt:lpstr>
      <vt:lpstr>Povijesni utjecaji </vt:lpstr>
      <vt:lpstr>Slide 5</vt:lpstr>
      <vt:lpstr>Samostalnost i međunarodno priznanje </vt:lpstr>
      <vt:lpstr>Rad u skupinama</vt:lpstr>
      <vt:lpstr>Slide 8</vt:lpstr>
      <vt:lpstr>Slide 9</vt:lpstr>
      <vt:lpstr>Slide 10</vt:lpstr>
      <vt:lpstr>Ponavljanje 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sbakar</cp:lastModifiedBy>
  <cp:revision>17</cp:revision>
  <dcterms:created xsi:type="dcterms:W3CDTF">2019-03-27T12:00:31Z</dcterms:created>
  <dcterms:modified xsi:type="dcterms:W3CDTF">2020-08-21T14:26:59Z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